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4" r:id="rId4"/>
    <p:sldId id="260" r:id="rId5"/>
    <p:sldId id="259" r:id="rId6"/>
    <p:sldId id="266" r:id="rId7"/>
    <p:sldId id="258" r:id="rId8"/>
    <p:sldId id="265" r:id="rId9"/>
    <p:sldId id="267" r:id="rId10"/>
    <p:sldId id="261" r:id="rId11"/>
    <p:sldId id="268" r:id="rId12"/>
    <p:sldId id="269" r:id="rId13"/>
    <p:sldId id="270" r:id="rId14"/>
    <p:sldId id="277" r:id="rId15"/>
    <p:sldId id="271" r:id="rId16"/>
    <p:sldId id="272" r:id="rId17"/>
    <p:sldId id="273" r:id="rId18"/>
    <p:sldId id="276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14F570-2141-4260-983D-C39CCFF04ED1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F50602-C874-467B-83B1-F30FA4AC96B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bn-BD" dirty="0" smtClean="0">
              <a:solidFill>
                <a:srgbClr val="002060"/>
              </a:solidFill>
            </a:rPr>
            <a:t>পানির ধর্ম  </a:t>
          </a:r>
          <a:endParaRPr lang="en-US" dirty="0">
            <a:solidFill>
              <a:srgbClr val="002060"/>
            </a:solidFill>
          </a:endParaRPr>
        </a:p>
      </dgm:t>
    </dgm:pt>
    <dgm:pt modelId="{ECF3236E-BBB7-4843-92AE-493E243B979E}" type="parTrans" cxnId="{5A8BAF81-0505-4EDA-BB58-FB5C9EFB2D20}">
      <dgm:prSet/>
      <dgm:spPr/>
      <dgm:t>
        <a:bodyPr/>
        <a:lstStyle/>
        <a:p>
          <a:endParaRPr lang="en-US"/>
        </a:p>
      </dgm:t>
    </dgm:pt>
    <dgm:pt modelId="{1D7790FE-8AD3-496C-AEDC-3F8B235A8E8B}" type="sibTrans" cxnId="{5A8BAF81-0505-4EDA-BB58-FB5C9EFB2D20}">
      <dgm:prSet/>
      <dgm:spPr/>
      <dgm:t>
        <a:bodyPr/>
        <a:lstStyle/>
        <a:p>
          <a:endParaRPr lang="en-US"/>
        </a:p>
      </dgm:t>
    </dgm:pt>
    <dgm:pt modelId="{CA9F5F0E-F93D-4E22-8BFD-7F6D8CA86179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sz="4000" b="1" dirty="0" smtClean="0"/>
            <a:t>স্বাদ,বর্ণ,গন্ধহীন </a:t>
          </a:r>
          <a:endParaRPr lang="en-US" sz="4000" b="1" dirty="0"/>
        </a:p>
      </dgm:t>
    </dgm:pt>
    <dgm:pt modelId="{9B206A8A-18A3-4428-86CF-1A779B2E2D0E}" type="parTrans" cxnId="{6BC9098B-2A2C-4E0B-B45B-F6B9CE5C0D30}">
      <dgm:prSet/>
      <dgm:spPr/>
      <dgm:t>
        <a:bodyPr/>
        <a:lstStyle/>
        <a:p>
          <a:endParaRPr lang="en-US"/>
        </a:p>
      </dgm:t>
    </dgm:pt>
    <dgm:pt modelId="{CC371E3C-70D5-4378-AE03-F2B7F85652CA}" type="sibTrans" cxnId="{6BC9098B-2A2C-4E0B-B45B-F6B9CE5C0D30}">
      <dgm:prSet/>
      <dgm:spPr/>
      <dgm:t>
        <a:bodyPr/>
        <a:lstStyle/>
        <a:p>
          <a:endParaRPr lang="en-US"/>
        </a:p>
      </dgm:t>
    </dgm:pt>
    <dgm:pt modelId="{C222B976-6474-4419-B996-1764F5262FB9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bn-BD" sz="3200" b="1" dirty="0" smtClean="0"/>
            <a:t>০ ডিগ্রী </a:t>
          </a:r>
          <a:r>
            <a:rPr lang="en-US" sz="3200" b="1" dirty="0" smtClean="0"/>
            <a:t>c</a:t>
          </a:r>
          <a:r>
            <a:rPr lang="bn-BD" sz="3200" b="1" dirty="0" smtClean="0"/>
            <a:t> গলনাংক</a:t>
          </a:r>
          <a:r>
            <a:rPr lang="en-US" sz="3200" b="1" dirty="0" smtClean="0"/>
            <a:t> </a:t>
          </a:r>
          <a:r>
            <a:rPr lang="bn-BD" sz="3200" b="1" dirty="0" smtClean="0"/>
            <a:t>এবং ১০০ ডিগ্রী </a:t>
          </a:r>
          <a:r>
            <a:rPr lang="en-US" sz="3200" b="1" dirty="0" smtClean="0"/>
            <a:t>C</a:t>
          </a:r>
          <a:r>
            <a:rPr lang="bn-BD" sz="3200" b="1" dirty="0" smtClean="0"/>
            <a:t> স্ফূটনাংক </a:t>
          </a:r>
          <a:endParaRPr lang="en-US" sz="3200" b="1" dirty="0"/>
        </a:p>
      </dgm:t>
    </dgm:pt>
    <dgm:pt modelId="{04F62E39-200F-48A2-B97D-56AE8B9F9552}" type="parTrans" cxnId="{73040499-1E50-47C7-9E7D-BF9851FA9A39}">
      <dgm:prSet/>
      <dgm:spPr/>
      <dgm:t>
        <a:bodyPr/>
        <a:lstStyle/>
        <a:p>
          <a:endParaRPr lang="en-US"/>
        </a:p>
      </dgm:t>
    </dgm:pt>
    <dgm:pt modelId="{15FD72AE-1BE0-4188-B710-EDF0EA2D89A2}" type="sibTrans" cxnId="{73040499-1E50-47C7-9E7D-BF9851FA9A39}">
      <dgm:prSet/>
      <dgm:spPr/>
      <dgm:t>
        <a:bodyPr/>
        <a:lstStyle/>
        <a:p>
          <a:endParaRPr lang="en-US"/>
        </a:p>
      </dgm:t>
    </dgm:pt>
    <dgm:pt modelId="{4C8134E0-627B-4ED6-873A-24D4E47C63AA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bn-BD" sz="3200" b="1" dirty="0" smtClean="0"/>
            <a:t>বেশীর ভাগ অজৈব ওঅনেক  জৈব যৌগকে দ্রবীভূত করে।     </a:t>
          </a:r>
          <a:endParaRPr lang="en-US" sz="3200" b="1" dirty="0"/>
        </a:p>
      </dgm:t>
    </dgm:pt>
    <dgm:pt modelId="{CB892C92-61A7-43BC-B9B8-4D7E989ED055}" type="parTrans" cxnId="{0C579DDD-D7E1-4FB7-AE07-F0E3BF865732}">
      <dgm:prSet/>
      <dgm:spPr/>
      <dgm:t>
        <a:bodyPr/>
        <a:lstStyle/>
        <a:p>
          <a:endParaRPr lang="en-US"/>
        </a:p>
      </dgm:t>
    </dgm:pt>
    <dgm:pt modelId="{0823D96D-A9A5-4D05-B1E5-900EBCFEB750}" type="sibTrans" cxnId="{0C579DDD-D7E1-4FB7-AE07-F0E3BF865732}">
      <dgm:prSet/>
      <dgm:spPr/>
      <dgm:t>
        <a:bodyPr/>
        <a:lstStyle/>
        <a:p>
          <a:endParaRPr lang="en-US"/>
        </a:p>
      </dgm:t>
    </dgm:pt>
    <dgm:pt modelId="{BBEFC843-FD20-4FBF-AB52-765C891A3FBD}" type="pres">
      <dgm:prSet presAssocID="{4F14F570-2141-4260-983D-C39CCFF04ED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B3F775E-0A2A-4AF0-B2CA-D749194144E0}" type="pres">
      <dgm:prSet presAssocID="{DCF50602-C874-467B-83B1-F30FA4AC96B9}" presName="root1" presStyleCnt="0"/>
      <dgm:spPr/>
    </dgm:pt>
    <dgm:pt modelId="{158165E0-BD18-44E9-832C-72868DF23C69}" type="pres">
      <dgm:prSet presAssocID="{DCF50602-C874-467B-83B1-F30FA4AC96B9}" presName="LevelOneTextNode" presStyleLbl="node0" presStyleIdx="0" presStyleCnt="1" custScaleX="78674" custScaleY="57129" custLinFactNeighborX="-52616" custLinFactNeighborY="24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C8D05C-20EE-4649-A976-ED93972DA878}" type="pres">
      <dgm:prSet presAssocID="{DCF50602-C874-467B-83B1-F30FA4AC96B9}" presName="level2hierChild" presStyleCnt="0"/>
      <dgm:spPr/>
    </dgm:pt>
    <dgm:pt modelId="{8B33FD47-EF69-4877-BC1C-95D0D3A4A041}" type="pres">
      <dgm:prSet presAssocID="{9B206A8A-18A3-4428-86CF-1A779B2E2D0E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7636A372-36ED-40D3-B5A6-D891AFA7F9C7}" type="pres">
      <dgm:prSet presAssocID="{9B206A8A-18A3-4428-86CF-1A779B2E2D0E}" presName="connTx" presStyleLbl="parChTrans1D2" presStyleIdx="0" presStyleCnt="3"/>
      <dgm:spPr/>
      <dgm:t>
        <a:bodyPr/>
        <a:lstStyle/>
        <a:p>
          <a:endParaRPr lang="en-US"/>
        </a:p>
      </dgm:t>
    </dgm:pt>
    <dgm:pt modelId="{AA7D16CF-2276-42A1-B83D-E78A9D1FD4E0}" type="pres">
      <dgm:prSet presAssocID="{CA9F5F0E-F93D-4E22-8BFD-7F6D8CA86179}" presName="root2" presStyleCnt="0"/>
      <dgm:spPr/>
    </dgm:pt>
    <dgm:pt modelId="{37DA2537-D3B7-4A8F-A0AC-6FD1FFB1BCEE}" type="pres">
      <dgm:prSet presAssocID="{CA9F5F0E-F93D-4E22-8BFD-7F6D8CA86179}" presName="LevelTwoTextNode" presStyleLbl="node2" presStyleIdx="0" presStyleCnt="3" custScaleX="131046" custScaleY="125584" custLinFactNeighborX="29569" custLinFactNeighborY="-75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A75C7D-9BBC-4779-B3E1-547D698D3AFB}" type="pres">
      <dgm:prSet presAssocID="{CA9F5F0E-F93D-4E22-8BFD-7F6D8CA86179}" presName="level3hierChild" presStyleCnt="0"/>
      <dgm:spPr/>
    </dgm:pt>
    <dgm:pt modelId="{E26B03C2-413F-4F10-9C18-A9D9007CBE18}" type="pres">
      <dgm:prSet presAssocID="{04F62E39-200F-48A2-B97D-56AE8B9F9552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E5FA58B4-6C74-41A3-8ED7-4F4CCAC2AB75}" type="pres">
      <dgm:prSet presAssocID="{04F62E39-200F-48A2-B97D-56AE8B9F9552}" presName="connTx" presStyleLbl="parChTrans1D2" presStyleIdx="1" presStyleCnt="3"/>
      <dgm:spPr/>
      <dgm:t>
        <a:bodyPr/>
        <a:lstStyle/>
        <a:p>
          <a:endParaRPr lang="en-US"/>
        </a:p>
      </dgm:t>
    </dgm:pt>
    <dgm:pt modelId="{399E1CAD-4252-4A21-8593-53F25CF3C567}" type="pres">
      <dgm:prSet presAssocID="{C222B976-6474-4419-B996-1764F5262FB9}" presName="root2" presStyleCnt="0"/>
      <dgm:spPr/>
    </dgm:pt>
    <dgm:pt modelId="{DC76B715-6171-4CD6-81C6-6ABB9018E8BA}" type="pres">
      <dgm:prSet presAssocID="{C222B976-6474-4419-B996-1764F5262FB9}" presName="LevelTwoTextNode" presStyleLbl="node2" presStyleIdx="1" presStyleCnt="3" custScaleX="138799" custScaleY="153078" custLinFactNeighborX="21105" custLinFactNeighborY="-75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CA818AC-1FEE-4267-B63F-2E0F1B68A236}" type="pres">
      <dgm:prSet presAssocID="{C222B976-6474-4419-B996-1764F5262FB9}" presName="level3hierChild" presStyleCnt="0"/>
      <dgm:spPr/>
    </dgm:pt>
    <dgm:pt modelId="{3D240A52-924A-400A-BCBD-F340E2FE88E3}" type="pres">
      <dgm:prSet presAssocID="{CB892C92-61A7-43BC-B9B8-4D7E989ED055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63AFB25B-EA66-446B-9CC2-7299266D4795}" type="pres">
      <dgm:prSet presAssocID="{CB892C92-61A7-43BC-B9B8-4D7E989ED055}" presName="connTx" presStyleLbl="parChTrans1D2" presStyleIdx="2" presStyleCnt="3"/>
      <dgm:spPr/>
      <dgm:t>
        <a:bodyPr/>
        <a:lstStyle/>
        <a:p>
          <a:endParaRPr lang="en-US"/>
        </a:p>
      </dgm:t>
    </dgm:pt>
    <dgm:pt modelId="{164EFBF2-28C3-47C6-BC16-34D835FA1886}" type="pres">
      <dgm:prSet presAssocID="{4C8134E0-627B-4ED6-873A-24D4E47C63AA}" presName="root2" presStyleCnt="0"/>
      <dgm:spPr/>
    </dgm:pt>
    <dgm:pt modelId="{AF0903E7-ECEA-4577-ACCB-08AADC745B33}" type="pres">
      <dgm:prSet presAssocID="{4C8134E0-627B-4ED6-873A-24D4E47C63AA}" presName="LevelTwoTextNode" presStyleLbl="node2" presStyleIdx="2" presStyleCnt="3" custScaleX="140718" custScaleY="111851" custLinFactNeighborX="2220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3DAEE16-43F1-412F-8E7D-5855E1F48B70}" type="pres">
      <dgm:prSet presAssocID="{4C8134E0-627B-4ED6-873A-24D4E47C63AA}" presName="level3hierChild" presStyleCnt="0"/>
      <dgm:spPr/>
    </dgm:pt>
  </dgm:ptLst>
  <dgm:cxnLst>
    <dgm:cxn modelId="{541B8538-6F73-45EF-BDFB-DB92D8EEDDE2}" type="presOf" srcId="{C222B976-6474-4419-B996-1764F5262FB9}" destId="{DC76B715-6171-4CD6-81C6-6ABB9018E8BA}" srcOrd="0" destOrd="0" presId="urn:microsoft.com/office/officeart/2008/layout/HorizontalMultiLevelHierarchy"/>
    <dgm:cxn modelId="{5A8BAF81-0505-4EDA-BB58-FB5C9EFB2D20}" srcId="{4F14F570-2141-4260-983D-C39CCFF04ED1}" destId="{DCF50602-C874-467B-83B1-F30FA4AC96B9}" srcOrd="0" destOrd="0" parTransId="{ECF3236E-BBB7-4843-92AE-493E243B979E}" sibTransId="{1D7790FE-8AD3-496C-AEDC-3F8B235A8E8B}"/>
    <dgm:cxn modelId="{DF2B5F2A-28C4-45D9-AAAB-651A5AEDB83E}" type="presOf" srcId="{04F62E39-200F-48A2-B97D-56AE8B9F9552}" destId="{E26B03C2-413F-4F10-9C18-A9D9007CBE18}" srcOrd="0" destOrd="0" presId="urn:microsoft.com/office/officeart/2008/layout/HorizontalMultiLevelHierarchy"/>
    <dgm:cxn modelId="{84DC2A09-EA1C-40E4-A7FC-7A5DC6FF3704}" type="presOf" srcId="{9B206A8A-18A3-4428-86CF-1A779B2E2D0E}" destId="{8B33FD47-EF69-4877-BC1C-95D0D3A4A041}" srcOrd="0" destOrd="0" presId="urn:microsoft.com/office/officeart/2008/layout/HorizontalMultiLevelHierarchy"/>
    <dgm:cxn modelId="{F5BD000B-B8A0-4EE2-B44B-7990E5156236}" type="presOf" srcId="{4C8134E0-627B-4ED6-873A-24D4E47C63AA}" destId="{AF0903E7-ECEA-4577-ACCB-08AADC745B33}" srcOrd="0" destOrd="0" presId="urn:microsoft.com/office/officeart/2008/layout/HorizontalMultiLevelHierarchy"/>
    <dgm:cxn modelId="{73040499-1E50-47C7-9E7D-BF9851FA9A39}" srcId="{DCF50602-C874-467B-83B1-F30FA4AC96B9}" destId="{C222B976-6474-4419-B996-1764F5262FB9}" srcOrd="1" destOrd="0" parTransId="{04F62E39-200F-48A2-B97D-56AE8B9F9552}" sibTransId="{15FD72AE-1BE0-4188-B710-EDF0EA2D89A2}"/>
    <dgm:cxn modelId="{A4566775-4049-4A61-84A7-47A7026F237C}" type="presOf" srcId="{CB892C92-61A7-43BC-B9B8-4D7E989ED055}" destId="{63AFB25B-EA66-446B-9CC2-7299266D4795}" srcOrd="1" destOrd="0" presId="urn:microsoft.com/office/officeart/2008/layout/HorizontalMultiLevelHierarchy"/>
    <dgm:cxn modelId="{0277F385-ABB9-4827-BCA6-81DB7A2146FA}" type="presOf" srcId="{CA9F5F0E-F93D-4E22-8BFD-7F6D8CA86179}" destId="{37DA2537-D3B7-4A8F-A0AC-6FD1FFB1BCEE}" srcOrd="0" destOrd="0" presId="urn:microsoft.com/office/officeart/2008/layout/HorizontalMultiLevelHierarchy"/>
    <dgm:cxn modelId="{915F10BF-3121-4B93-BDD2-36F76477C0F2}" type="presOf" srcId="{9B206A8A-18A3-4428-86CF-1A779B2E2D0E}" destId="{7636A372-36ED-40D3-B5A6-D891AFA7F9C7}" srcOrd="1" destOrd="0" presId="urn:microsoft.com/office/officeart/2008/layout/HorizontalMultiLevelHierarchy"/>
    <dgm:cxn modelId="{739CF729-AD94-405D-9735-B1C5EB25E819}" type="presOf" srcId="{4F14F570-2141-4260-983D-C39CCFF04ED1}" destId="{BBEFC843-FD20-4FBF-AB52-765C891A3FBD}" srcOrd="0" destOrd="0" presId="urn:microsoft.com/office/officeart/2008/layout/HorizontalMultiLevelHierarchy"/>
    <dgm:cxn modelId="{6BC9098B-2A2C-4E0B-B45B-F6B9CE5C0D30}" srcId="{DCF50602-C874-467B-83B1-F30FA4AC96B9}" destId="{CA9F5F0E-F93D-4E22-8BFD-7F6D8CA86179}" srcOrd="0" destOrd="0" parTransId="{9B206A8A-18A3-4428-86CF-1A779B2E2D0E}" sibTransId="{CC371E3C-70D5-4378-AE03-F2B7F85652CA}"/>
    <dgm:cxn modelId="{FFED3ACC-ACBC-45AB-8F57-6315BE1C963B}" type="presOf" srcId="{DCF50602-C874-467B-83B1-F30FA4AC96B9}" destId="{158165E0-BD18-44E9-832C-72868DF23C69}" srcOrd="0" destOrd="0" presId="urn:microsoft.com/office/officeart/2008/layout/HorizontalMultiLevelHierarchy"/>
    <dgm:cxn modelId="{7D0187DC-1428-48D6-9316-D789CA11DC69}" type="presOf" srcId="{04F62E39-200F-48A2-B97D-56AE8B9F9552}" destId="{E5FA58B4-6C74-41A3-8ED7-4F4CCAC2AB75}" srcOrd="1" destOrd="0" presId="urn:microsoft.com/office/officeart/2008/layout/HorizontalMultiLevelHierarchy"/>
    <dgm:cxn modelId="{0C579DDD-D7E1-4FB7-AE07-F0E3BF865732}" srcId="{DCF50602-C874-467B-83B1-F30FA4AC96B9}" destId="{4C8134E0-627B-4ED6-873A-24D4E47C63AA}" srcOrd="2" destOrd="0" parTransId="{CB892C92-61A7-43BC-B9B8-4D7E989ED055}" sibTransId="{0823D96D-A9A5-4D05-B1E5-900EBCFEB750}"/>
    <dgm:cxn modelId="{3A232481-82BF-4037-859D-2A3D465B4720}" type="presOf" srcId="{CB892C92-61A7-43BC-B9B8-4D7E989ED055}" destId="{3D240A52-924A-400A-BCBD-F340E2FE88E3}" srcOrd="0" destOrd="0" presId="urn:microsoft.com/office/officeart/2008/layout/HorizontalMultiLevelHierarchy"/>
    <dgm:cxn modelId="{D7EE7323-CF49-4751-BC36-41ACE9BE30C7}" type="presParOf" srcId="{BBEFC843-FD20-4FBF-AB52-765C891A3FBD}" destId="{2B3F775E-0A2A-4AF0-B2CA-D749194144E0}" srcOrd="0" destOrd="0" presId="urn:microsoft.com/office/officeart/2008/layout/HorizontalMultiLevelHierarchy"/>
    <dgm:cxn modelId="{9AECBC03-996A-42E7-B1D1-9373E350E8F3}" type="presParOf" srcId="{2B3F775E-0A2A-4AF0-B2CA-D749194144E0}" destId="{158165E0-BD18-44E9-832C-72868DF23C69}" srcOrd="0" destOrd="0" presId="urn:microsoft.com/office/officeart/2008/layout/HorizontalMultiLevelHierarchy"/>
    <dgm:cxn modelId="{DEE4444D-D8A7-4031-A434-15574BC44371}" type="presParOf" srcId="{2B3F775E-0A2A-4AF0-B2CA-D749194144E0}" destId="{F7C8D05C-20EE-4649-A976-ED93972DA878}" srcOrd="1" destOrd="0" presId="urn:microsoft.com/office/officeart/2008/layout/HorizontalMultiLevelHierarchy"/>
    <dgm:cxn modelId="{DBD5DB0D-E901-4B78-B522-50F97DFCAE3F}" type="presParOf" srcId="{F7C8D05C-20EE-4649-A976-ED93972DA878}" destId="{8B33FD47-EF69-4877-BC1C-95D0D3A4A041}" srcOrd="0" destOrd="0" presId="urn:microsoft.com/office/officeart/2008/layout/HorizontalMultiLevelHierarchy"/>
    <dgm:cxn modelId="{2B3D1C9F-5E11-4E57-9705-02E27B4FB1C2}" type="presParOf" srcId="{8B33FD47-EF69-4877-BC1C-95D0D3A4A041}" destId="{7636A372-36ED-40D3-B5A6-D891AFA7F9C7}" srcOrd="0" destOrd="0" presId="urn:microsoft.com/office/officeart/2008/layout/HorizontalMultiLevelHierarchy"/>
    <dgm:cxn modelId="{0F3835E7-FBBB-44FE-98CF-D1E9E157F2AF}" type="presParOf" srcId="{F7C8D05C-20EE-4649-A976-ED93972DA878}" destId="{AA7D16CF-2276-42A1-B83D-E78A9D1FD4E0}" srcOrd="1" destOrd="0" presId="urn:microsoft.com/office/officeart/2008/layout/HorizontalMultiLevelHierarchy"/>
    <dgm:cxn modelId="{34FF8FA6-7E9B-46BE-8DC0-3A5115F8B3AA}" type="presParOf" srcId="{AA7D16CF-2276-42A1-B83D-E78A9D1FD4E0}" destId="{37DA2537-D3B7-4A8F-A0AC-6FD1FFB1BCEE}" srcOrd="0" destOrd="0" presId="urn:microsoft.com/office/officeart/2008/layout/HorizontalMultiLevelHierarchy"/>
    <dgm:cxn modelId="{A6DFDA9C-04BD-46B3-8E7F-80A71015E789}" type="presParOf" srcId="{AA7D16CF-2276-42A1-B83D-E78A9D1FD4E0}" destId="{05A75C7D-9BBC-4779-B3E1-547D698D3AFB}" srcOrd="1" destOrd="0" presId="urn:microsoft.com/office/officeart/2008/layout/HorizontalMultiLevelHierarchy"/>
    <dgm:cxn modelId="{62B6DE4D-4525-4633-AF82-1D273F189911}" type="presParOf" srcId="{F7C8D05C-20EE-4649-A976-ED93972DA878}" destId="{E26B03C2-413F-4F10-9C18-A9D9007CBE18}" srcOrd="2" destOrd="0" presId="urn:microsoft.com/office/officeart/2008/layout/HorizontalMultiLevelHierarchy"/>
    <dgm:cxn modelId="{6D7C0B4A-AA8D-4913-90FC-DE1192AE45E1}" type="presParOf" srcId="{E26B03C2-413F-4F10-9C18-A9D9007CBE18}" destId="{E5FA58B4-6C74-41A3-8ED7-4F4CCAC2AB75}" srcOrd="0" destOrd="0" presId="urn:microsoft.com/office/officeart/2008/layout/HorizontalMultiLevelHierarchy"/>
    <dgm:cxn modelId="{76CA012D-A0C3-4A02-AF23-10C6BB217A3C}" type="presParOf" srcId="{F7C8D05C-20EE-4649-A976-ED93972DA878}" destId="{399E1CAD-4252-4A21-8593-53F25CF3C567}" srcOrd="3" destOrd="0" presId="urn:microsoft.com/office/officeart/2008/layout/HorizontalMultiLevelHierarchy"/>
    <dgm:cxn modelId="{EB96BC20-5DDB-4190-9F16-3E257B549C80}" type="presParOf" srcId="{399E1CAD-4252-4A21-8593-53F25CF3C567}" destId="{DC76B715-6171-4CD6-81C6-6ABB9018E8BA}" srcOrd="0" destOrd="0" presId="urn:microsoft.com/office/officeart/2008/layout/HorizontalMultiLevelHierarchy"/>
    <dgm:cxn modelId="{98CC50DE-EBAA-46A2-9E6D-53EF9EF65368}" type="presParOf" srcId="{399E1CAD-4252-4A21-8593-53F25CF3C567}" destId="{BCA818AC-1FEE-4267-B63F-2E0F1B68A236}" srcOrd="1" destOrd="0" presId="urn:microsoft.com/office/officeart/2008/layout/HorizontalMultiLevelHierarchy"/>
    <dgm:cxn modelId="{FF2F3E28-9FA8-44BD-8918-B4E2777A1C77}" type="presParOf" srcId="{F7C8D05C-20EE-4649-A976-ED93972DA878}" destId="{3D240A52-924A-400A-BCBD-F340E2FE88E3}" srcOrd="4" destOrd="0" presId="urn:microsoft.com/office/officeart/2008/layout/HorizontalMultiLevelHierarchy"/>
    <dgm:cxn modelId="{2CE5212A-0110-4A6D-9B36-814D268A9BA9}" type="presParOf" srcId="{3D240A52-924A-400A-BCBD-F340E2FE88E3}" destId="{63AFB25B-EA66-446B-9CC2-7299266D4795}" srcOrd="0" destOrd="0" presId="urn:microsoft.com/office/officeart/2008/layout/HorizontalMultiLevelHierarchy"/>
    <dgm:cxn modelId="{32A8230B-AAB1-4009-8AC9-7F393F5D94F5}" type="presParOf" srcId="{F7C8D05C-20EE-4649-A976-ED93972DA878}" destId="{164EFBF2-28C3-47C6-BC16-34D835FA1886}" srcOrd="5" destOrd="0" presId="urn:microsoft.com/office/officeart/2008/layout/HorizontalMultiLevelHierarchy"/>
    <dgm:cxn modelId="{4C020893-BAB8-475F-9629-6BDE83BE533F}" type="presParOf" srcId="{164EFBF2-28C3-47C6-BC16-34D835FA1886}" destId="{AF0903E7-ECEA-4577-ACCB-08AADC745B33}" srcOrd="0" destOrd="0" presId="urn:microsoft.com/office/officeart/2008/layout/HorizontalMultiLevelHierarchy"/>
    <dgm:cxn modelId="{1166E3FE-043E-4E79-ABB0-A4476307E75D}" type="presParOf" srcId="{164EFBF2-28C3-47C6-BC16-34D835FA1886}" destId="{33DAEE16-43F1-412F-8E7D-5855E1F48B70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240A52-924A-400A-BCBD-F340E2FE88E3}">
      <dsp:nvSpPr>
        <dsp:cNvPr id="0" name=""/>
        <dsp:cNvSpPr/>
      </dsp:nvSpPr>
      <dsp:spPr>
        <a:xfrm>
          <a:off x="914397" y="2041815"/>
          <a:ext cx="1472218" cy="12566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36109" y="0"/>
              </a:lnTo>
              <a:lnTo>
                <a:pt x="736109" y="1256605"/>
              </a:lnTo>
              <a:lnTo>
                <a:pt x="1472218" y="12566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1602117" y="2621728"/>
        <a:ext cx="96779" cy="96779"/>
      </dsp:txXfrm>
    </dsp:sp>
    <dsp:sp modelId="{E26B03C2-413F-4F10-9C18-A9D9007CBE18}">
      <dsp:nvSpPr>
        <dsp:cNvPr id="0" name=""/>
        <dsp:cNvSpPr/>
      </dsp:nvSpPr>
      <dsp:spPr>
        <a:xfrm>
          <a:off x="914397" y="1980634"/>
          <a:ext cx="14445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61180"/>
              </a:moveTo>
              <a:lnTo>
                <a:pt x="722257" y="61180"/>
              </a:lnTo>
              <a:lnTo>
                <a:pt x="722257" y="45720"/>
              </a:lnTo>
              <a:lnTo>
                <a:pt x="1444514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600540" y="1990240"/>
        <a:ext cx="72229" cy="72229"/>
      </dsp:txXfrm>
    </dsp:sp>
    <dsp:sp modelId="{8B33FD47-EF69-4877-BC1C-95D0D3A4A041}">
      <dsp:nvSpPr>
        <dsp:cNvPr id="0" name=""/>
        <dsp:cNvSpPr/>
      </dsp:nvSpPr>
      <dsp:spPr>
        <a:xfrm>
          <a:off x="914397" y="760087"/>
          <a:ext cx="1658462" cy="1281727"/>
        </a:xfrm>
        <a:custGeom>
          <a:avLst/>
          <a:gdLst/>
          <a:ahLst/>
          <a:cxnLst/>
          <a:rect l="0" t="0" r="0" b="0"/>
          <a:pathLst>
            <a:path>
              <a:moveTo>
                <a:pt x="0" y="1281727"/>
              </a:moveTo>
              <a:lnTo>
                <a:pt x="829231" y="1281727"/>
              </a:lnTo>
              <a:lnTo>
                <a:pt x="829231" y="0"/>
              </a:lnTo>
              <a:lnTo>
                <a:pt x="165846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1691228" y="1348551"/>
        <a:ext cx="104801" cy="104801"/>
      </dsp:txXfrm>
    </dsp:sp>
    <dsp:sp modelId="{158165E0-BD18-44E9-832C-72868DF23C69}">
      <dsp:nvSpPr>
        <dsp:cNvPr id="0" name=""/>
        <dsp:cNvSpPr/>
      </dsp:nvSpPr>
      <dsp:spPr>
        <a:xfrm rot="16200000">
          <a:off x="-547348" y="1738664"/>
          <a:ext cx="2317190" cy="606303"/>
        </a:xfrm>
        <a:prstGeom prst="rect">
          <a:avLst/>
        </a:prstGeom>
        <a:gradFill rotWithShape="1">
          <a:gsLst>
            <a:gs pos="0">
              <a:schemeClr val="accent6">
                <a:tint val="1000"/>
                <a:satMod val="100000"/>
              </a:schemeClr>
            </a:gs>
            <a:gs pos="68000">
              <a:schemeClr val="accent6">
                <a:tint val="77000"/>
                <a:satMod val="100000"/>
              </a:schemeClr>
            </a:gs>
            <a:gs pos="81000">
              <a:schemeClr val="accent6">
                <a:tint val="79000"/>
                <a:satMod val="100000"/>
              </a:schemeClr>
            </a:gs>
            <a:gs pos="86000">
              <a:schemeClr val="accent6">
                <a:tint val="73000"/>
                <a:satMod val="100000"/>
              </a:schemeClr>
            </a:gs>
            <a:gs pos="100000">
              <a:schemeClr val="accent6">
                <a:tint val="35000"/>
                <a:satMod val="100000"/>
              </a:schemeClr>
            </a:gs>
          </a:gsLst>
          <a:lin ang="5400000" scaled="0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solidFill>
                <a:srgbClr val="002060"/>
              </a:solidFill>
            </a:rPr>
            <a:t>পানির ধর্ম  </a:t>
          </a:r>
          <a:endParaRPr lang="en-US" sz="4000" kern="1200" dirty="0">
            <a:solidFill>
              <a:srgbClr val="002060"/>
            </a:solidFill>
          </a:endParaRPr>
        </a:p>
      </dsp:txBody>
      <dsp:txXfrm>
        <a:off x="-547348" y="1738664"/>
        <a:ext cx="2317190" cy="606303"/>
      </dsp:txXfrm>
    </dsp:sp>
    <dsp:sp modelId="{37DA2537-D3B7-4A8F-A0AC-6FD1FFB1BCEE}">
      <dsp:nvSpPr>
        <dsp:cNvPr id="0" name=""/>
        <dsp:cNvSpPr/>
      </dsp:nvSpPr>
      <dsp:spPr>
        <a:xfrm>
          <a:off x="2572860" y="276179"/>
          <a:ext cx="3312502" cy="967816"/>
        </a:xfrm>
        <a:prstGeom prst="rect">
          <a:avLst/>
        </a:prstGeom>
        <a:gradFill rotWithShape="1">
          <a:gsLst>
            <a:gs pos="0">
              <a:schemeClr val="dk1">
                <a:tint val="1000"/>
                <a:satMod val="100000"/>
              </a:schemeClr>
            </a:gs>
            <a:gs pos="68000">
              <a:schemeClr val="dk1">
                <a:tint val="77000"/>
                <a:satMod val="100000"/>
              </a:schemeClr>
            </a:gs>
            <a:gs pos="81000">
              <a:schemeClr val="dk1">
                <a:tint val="79000"/>
                <a:satMod val="100000"/>
              </a:schemeClr>
            </a:gs>
            <a:gs pos="86000">
              <a:schemeClr val="dk1">
                <a:tint val="73000"/>
                <a:satMod val="100000"/>
              </a:schemeClr>
            </a:gs>
            <a:gs pos="100000">
              <a:schemeClr val="dk1">
                <a:tint val="35000"/>
                <a:satMod val="100000"/>
              </a:schemeClr>
            </a:gs>
          </a:gsLst>
          <a:lin ang="5400000" scaled="0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b="1" kern="1200" dirty="0" smtClean="0"/>
            <a:t>স্বাদ,বর্ণ,গন্ধহীন </a:t>
          </a:r>
          <a:endParaRPr lang="en-US" sz="4000" b="1" kern="1200" dirty="0"/>
        </a:p>
      </dsp:txBody>
      <dsp:txXfrm>
        <a:off x="2572860" y="276179"/>
        <a:ext cx="3312502" cy="967816"/>
      </dsp:txXfrm>
    </dsp:sp>
    <dsp:sp modelId="{DC76B715-6171-4CD6-81C6-6ABB9018E8BA}">
      <dsp:nvSpPr>
        <dsp:cNvPr id="0" name=""/>
        <dsp:cNvSpPr/>
      </dsp:nvSpPr>
      <dsp:spPr>
        <a:xfrm>
          <a:off x="2358912" y="1436505"/>
          <a:ext cx="3508478" cy="1179699"/>
        </a:xfrm>
        <a:prstGeom prst="rect">
          <a:avLst/>
        </a:prstGeom>
        <a:gradFill rotWithShape="1">
          <a:gsLst>
            <a:gs pos="0">
              <a:schemeClr val="accent2">
                <a:tint val="1000"/>
                <a:satMod val="100000"/>
              </a:schemeClr>
            </a:gs>
            <a:gs pos="68000">
              <a:schemeClr val="accent2">
                <a:tint val="77000"/>
                <a:satMod val="100000"/>
              </a:schemeClr>
            </a:gs>
            <a:gs pos="81000">
              <a:schemeClr val="accent2">
                <a:tint val="79000"/>
                <a:satMod val="100000"/>
              </a:schemeClr>
            </a:gs>
            <a:gs pos="86000">
              <a:schemeClr val="accent2">
                <a:tint val="73000"/>
                <a:satMod val="100000"/>
              </a:schemeClr>
            </a:gs>
            <a:gs pos="100000">
              <a:schemeClr val="accent2">
                <a:tint val="35000"/>
                <a:satMod val="100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b="1" kern="1200" dirty="0" smtClean="0"/>
            <a:t>০ ডিগ্রী </a:t>
          </a:r>
          <a:r>
            <a:rPr lang="en-US" sz="3200" b="1" kern="1200" dirty="0" smtClean="0"/>
            <a:t>c</a:t>
          </a:r>
          <a:r>
            <a:rPr lang="bn-BD" sz="3200" b="1" kern="1200" dirty="0" smtClean="0"/>
            <a:t> গলনাংক</a:t>
          </a:r>
          <a:r>
            <a:rPr lang="en-US" sz="3200" b="1" kern="1200" dirty="0" smtClean="0"/>
            <a:t> </a:t>
          </a:r>
          <a:r>
            <a:rPr lang="bn-BD" sz="3200" b="1" kern="1200" dirty="0" smtClean="0"/>
            <a:t>এবং ১০০ ডিগ্রী </a:t>
          </a:r>
          <a:r>
            <a:rPr lang="en-US" sz="3200" b="1" kern="1200" dirty="0" smtClean="0"/>
            <a:t>C</a:t>
          </a:r>
          <a:r>
            <a:rPr lang="bn-BD" sz="3200" b="1" kern="1200" dirty="0" smtClean="0"/>
            <a:t> স্ফূটনাংক </a:t>
          </a:r>
          <a:endParaRPr lang="en-US" sz="3200" b="1" kern="1200" dirty="0"/>
        </a:p>
      </dsp:txBody>
      <dsp:txXfrm>
        <a:off x="2358912" y="1436505"/>
        <a:ext cx="3508478" cy="1179699"/>
      </dsp:txXfrm>
    </dsp:sp>
    <dsp:sp modelId="{AF0903E7-ECEA-4577-ACCB-08AADC745B33}">
      <dsp:nvSpPr>
        <dsp:cNvPr id="0" name=""/>
        <dsp:cNvSpPr/>
      </dsp:nvSpPr>
      <dsp:spPr>
        <a:xfrm>
          <a:off x="2386616" y="2867429"/>
          <a:ext cx="3556985" cy="861982"/>
        </a:xfrm>
        <a:prstGeom prst="rect">
          <a:avLst/>
        </a:prstGeom>
        <a:gradFill rotWithShape="1">
          <a:gsLst>
            <a:gs pos="0">
              <a:schemeClr val="accent5">
                <a:tint val="1000"/>
                <a:satMod val="100000"/>
              </a:schemeClr>
            </a:gs>
            <a:gs pos="68000">
              <a:schemeClr val="accent5">
                <a:tint val="77000"/>
                <a:satMod val="100000"/>
              </a:schemeClr>
            </a:gs>
            <a:gs pos="81000">
              <a:schemeClr val="accent5">
                <a:tint val="79000"/>
                <a:satMod val="100000"/>
              </a:schemeClr>
            </a:gs>
            <a:gs pos="86000">
              <a:schemeClr val="accent5">
                <a:tint val="73000"/>
                <a:satMod val="100000"/>
              </a:schemeClr>
            </a:gs>
            <a:gs pos="100000">
              <a:schemeClr val="accent5">
                <a:tint val="35000"/>
                <a:satMod val="100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b="1" kern="1200" dirty="0" smtClean="0"/>
            <a:t>বেশীর ভাগ অজৈব ওঅনেক  জৈব যৌগকে দ্রবীভূত করে।     </a:t>
          </a:r>
          <a:endParaRPr lang="en-US" sz="3200" b="1" kern="1200" dirty="0"/>
        </a:p>
      </dsp:txBody>
      <dsp:txXfrm>
        <a:off x="2386616" y="2867429"/>
        <a:ext cx="3556985" cy="8619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592DE4-19FC-4AAD-90DE-A4FC62621FF0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B2CCF-DF6A-4771-A74C-1B64D9D2C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425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B2CCF-DF6A-4771-A74C-1B64D9D2CD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722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B2CCF-DF6A-4771-A74C-1B64D9D2CD5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701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B2CCF-DF6A-4771-A74C-1B64D9D2CD5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296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3200" y="228600"/>
            <a:ext cx="3276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b="1" u="sng" dirty="0">
              <a:solidFill>
                <a:schemeClr val="tx1">
                  <a:lumMod val="75000"/>
                  <a:lumOff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52600"/>
            <a:ext cx="7391400" cy="491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3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693003"/>
            <a:ext cx="3352800" cy="83099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b="1" dirty="0" smtClean="0"/>
              <a:t>শিক্ষক পরিচিতি </a:t>
            </a:r>
            <a:endParaRPr lang="en-US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2586714"/>
            <a:ext cx="594360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3600" b="1" spc="50" dirty="0" smtClean="0">
                <a:ln w="11430"/>
                <a:solidFill>
                  <a:schemeClr val="tx2">
                    <a:lumMod val="75000"/>
                  </a:schemeClr>
                </a:solidFill>
              </a:rPr>
              <a:t>বিপ্লব কুমার মন্ডল</a:t>
            </a:r>
          </a:p>
          <a:p>
            <a:r>
              <a:rPr lang="bn-BD" sz="3600" b="1" spc="50" dirty="0" smtClean="0">
                <a:ln w="11430"/>
                <a:solidFill>
                  <a:schemeClr val="tx2">
                    <a:lumMod val="75000"/>
                  </a:schemeClr>
                </a:solidFill>
              </a:rPr>
              <a:t>সহকারি শিক্ষক (বিজ্ঞান)</a:t>
            </a:r>
          </a:p>
          <a:p>
            <a:r>
              <a:rPr lang="bn-BD" sz="3600" b="1" spc="50" dirty="0" smtClean="0">
                <a:ln w="11430"/>
                <a:solidFill>
                  <a:schemeClr val="tx2">
                    <a:lumMod val="75000"/>
                  </a:schemeClr>
                </a:solidFill>
              </a:rPr>
              <a:t>পাহারপুর জে,এন</a:t>
            </a:r>
            <a:r>
              <a:rPr lang="en-US" sz="3600" b="1" spc="50" dirty="0" smtClean="0">
                <a:ln w="11430"/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bn-BD" sz="3600" b="1" spc="50" dirty="0" smtClean="0">
                <a:ln w="11430"/>
                <a:solidFill>
                  <a:schemeClr val="tx2">
                    <a:lumMod val="75000"/>
                  </a:schemeClr>
                </a:solidFill>
              </a:rPr>
              <a:t>বালিকা উচ্চ বিদ্যালয় </a:t>
            </a:r>
            <a:r>
              <a:rPr lang="en-US" sz="3600" b="1" spc="50" dirty="0" smtClean="0">
                <a:ln w="11430"/>
                <a:solidFill>
                  <a:schemeClr val="tx2">
                    <a:lumMod val="75000"/>
                  </a:schemeClr>
                </a:solidFill>
              </a:rPr>
              <a:t>|</a:t>
            </a:r>
            <a:endParaRPr lang="bn-BD" sz="3600" b="1" spc="50" dirty="0" smtClean="0">
              <a:ln w="11430"/>
              <a:solidFill>
                <a:schemeClr val="tx2">
                  <a:lumMod val="75000"/>
                </a:schemeClr>
              </a:solidFill>
            </a:endParaRPr>
          </a:p>
          <a:p>
            <a:r>
              <a:rPr lang="bn-BD" sz="3600" b="1" spc="50" dirty="0" smtClean="0">
                <a:ln w="11430"/>
                <a:solidFill>
                  <a:schemeClr val="tx2">
                    <a:lumMod val="75000"/>
                  </a:schemeClr>
                </a:solidFill>
              </a:rPr>
              <a:t>মহাদেবপুর, নওগাঁ ।</a:t>
            </a:r>
          </a:p>
          <a:p>
            <a:r>
              <a:rPr lang="bn-BD" sz="36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মোবাইল  নং- ০১৭১২৩৬২৫৪০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706" r="10074"/>
          <a:stretch/>
        </p:blipFill>
        <p:spPr>
          <a:xfrm>
            <a:off x="6244256" y="2895600"/>
            <a:ext cx="2671143" cy="2819400"/>
          </a:xfrm>
          <a:prstGeom prst="rect">
            <a:avLst/>
          </a:prstGeom>
          <a:ln w="88900" cap="sq" cmpd="thickThin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23531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838200"/>
            <a:ext cx="4038600" cy="1015663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b="1" u="sng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6000" b="1" u="sng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0" y="2286000"/>
            <a:ext cx="464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chemeClr val="accent4">
                    <a:lumMod val="50000"/>
                  </a:schemeClr>
                </a:solidFill>
              </a:rPr>
              <a:t>শ্রেণীঃ     নবম</a:t>
            </a:r>
          </a:p>
          <a:p>
            <a:r>
              <a:rPr lang="bn-BD" sz="4000" b="1" dirty="0" smtClean="0">
                <a:solidFill>
                  <a:schemeClr val="accent4">
                    <a:lumMod val="50000"/>
                  </a:schemeClr>
                </a:solidFill>
              </a:rPr>
              <a:t>বিষয়ঃ    বিজ্ঞান </a:t>
            </a:r>
          </a:p>
          <a:p>
            <a:r>
              <a:rPr lang="bn-BD" sz="4000" b="1" dirty="0" smtClean="0">
                <a:solidFill>
                  <a:schemeClr val="accent4">
                    <a:lumMod val="50000"/>
                  </a:schemeClr>
                </a:solidFill>
              </a:rPr>
              <a:t>অধ্যায়ঃ   দ্বিতীয়  </a:t>
            </a:r>
          </a:p>
          <a:p>
            <a:r>
              <a:rPr lang="bn-BD" sz="4000" b="1" dirty="0" smtClean="0">
                <a:solidFill>
                  <a:schemeClr val="accent4">
                    <a:lumMod val="50000"/>
                  </a:schemeClr>
                </a:solidFill>
              </a:rPr>
              <a:t>পাঠঃ     জীবনের  জন্য পানি </a:t>
            </a:r>
          </a:p>
          <a:p>
            <a:r>
              <a:rPr lang="bn-BD" sz="4000" b="1" dirty="0" smtClean="0">
                <a:solidFill>
                  <a:schemeClr val="accent4">
                    <a:lumMod val="50000"/>
                  </a:schemeClr>
                </a:solidFill>
              </a:rPr>
              <a:t>সময়ঃ     ৪৫ মিনিট </a:t>
            </a:r>
          </a:p>
          <a:p>
            <a:r>
              <a:rPr lang="bn-BD" sz="4000" b="1" dirty="0" smtClean="0">
                <a:solidFill>
                  <a:schemeClr val="accent4">
                    <a:lumMod val="50000"/>
                  </a:schemeClr>
                </a:solidFill>
              </a:rPr>
              <a:t>তারিখঃ   ৩১ /০১ /২০১৪  </a:t>
            </a:r>
            <a:endParaRPr lang="en-US" sz="4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88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1524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chemeClr val="tx2">
                    <a:lumMod val="50000"/>
                  </a:schemeClr>
                </a:solidFill>
              </a:rPr>
              <a:t>নিচের ছবি গুলো লক্ষ্য কর- </a:t>
            </a:r>
            <a:endParaRPr lang="en-US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11" y="3828035"/>
            <a:ext cx="3722404" cy="22679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1" y="3859306"/>
            <a:ext cx="3600138" cy="22437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90600"/>
            <a:ext cx="3371538" cy="23026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09" y="1066800"/>
            <a:ext cx="3540606" cy="2209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3301425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নেতিয়ে পরা গাছ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67400" y="327660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পানি পান করছে 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708548" y="6103054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/>
              <a:t>কবুতর পানি পান করছে 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5181600" y="6103054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বাঘ পানি পান করছে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252238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1143000"/>
            <a:ext cx="3657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u="sng" dirty="0" smtClean="0">
                <a:solidFill>
                  <a:schemeClr val="accent2"/>
                </a:solidFill>
              </a:rPr>
              <a:t>আজকের পাঠ </a:t>
            </a:r>
            <a:endParaRPr lang="en-US" sz="6600" b="1" u="sng" dirty="0">
              <a:solidFill>
                <a:schemeClr val="accent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2971800"/>
            <a:ext cx="7315200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chemeClr val="accent1">
                    <a:lumMod val="75000"/>
                  </a:schemeClr>
                </a:solidFill>
              </a:rPr>
              <a:t>জীবনের জন্য পানি </a:t>
            </a:r>
            <a:endParaRPr lang="en-US" sz="8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1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676870"/>
            <a:ext cx="2895600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dirty="0" smtClean="0"/>
              <a:t>শিখনফলঃ</a:t>
            </a:r>
            <a:r>
              <a:rPr lang="bn-BD" sz="5400" dirty="0" smtClean="0"/>
              <a:t> </a:t>
            </a:r>
            <a:endParaRPr lang="en-US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1371600" y="2644914"/>
            <a:ext cx="495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 </a:t>
            </a:r>
            <a:r>
              <a:rPr lang="bn-BD" sz="4400" dirty="0" smtClean="0">
                <a:solidFill>
                  <a:schemeClr val="accent2">
                    <a:lumMod val="75000"/>
                  </a:schemeClr>
                </a:solidFill>
              </a:rPr>
              <a:t>এই পাঠ শেষে শিক্ষার্থীরা</a:t>
            </a: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</a:rPr>
              <a:t> -   </a:t>
            </a:r>
            <a:endParaRPr lang="en-US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3496270"/>
            <a:ext cx="7543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bn-BD" sz="4400" dirty="0" smtClean="0">
                <a:solidFill>
                  <a:schemeClr val="tx2">
                    <a:lumMod val="75000"/>
                  </a:schemeClr>
                </a:solidFill>
              </a:rPr>
              <a:t>পানির ধর্ম  বর্ণনা করতে পারবে।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bn-BD" sz="4400" dirty="0" smtClean="0">
                <a:solidFill>
                  <a:schemeClr val="tx2">
                    <a:lumMod val="75000"/>
                  </a:schemeClr>
                </a:solidFill>
              </a:rPr>
              <a:t>পানির গঠন ব্যাখ্যা  করতে পারবে।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bn-BD" sz="4400" dirty="0" smtClean="0">
                <a:solidFill>
                  <a:schemeClr val="tx2">
                    <a:lumMod val="75000"/>
                  </a:schemeClr>
                </a:solidFill>
              </a:rPr>
              <a:t>পানির বিভিন্ন উৎস বর্ণনা করতে পারবে</a:t>
            </a:r>
            <a:r>
              <a:rPr lang="bn-BD" sz="4000" dirty="0" smtClean="0">
                <a:solidFill>
                  <a:schemeClr val="tx2">
                    <a:lumMod val="75000"/>
                  </a:schemeClr>
                </a:solidFill>
              </a:rPr>
              <a:t>। </a:t>
            </a:r>
            <a:endParaRPr lang="en-US" sz="4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388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52600" y="76200"/>
            <a:ext cx="403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chemeClr val="tx2">
                    <a:lumMod val="75000"/>
                  </a:schemeClr>
                </a:solidFill>
              </a:rPr>
              <a:t>ছবি গুলো লক্ষ্য কর- </a:t>
            </a:r>
            <a:endParaRPr lang="en-US" sz="4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197" y="3780056"/>
            <a:ext cx="3051928" cy="23159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0" r="6168"/>
          <a:stretch/>
        </p:blipFill>
        <p:spPr>
          <a:xfrm>
            <a:off x="6022465" y="792619"/>
            <a:ext cx="2740535" cy="233157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197" y="838200"/>
            <a:ext cx="3051928" cy="2286000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152400" y="1524000"/>
            <a:ext cx="909597" cy="5898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O </a:t>
            </a:r>
            <a:r>
              <a:rPr lang="bn-BD" dirty="0" smtClean="0"/>
              <a:t>ডিগ্রি 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4800600" y="1709551"/>
            <a:ext cx="1143000" cy="5432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১০০ ডিগ্রী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71700" y="3048000"/>
            <a:ext cx="876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বরফ   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6019800" y="31242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পানিতে তাপ প্রয়োগ 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2057400" y="6096000"/>
            <a:ext cx="1114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ঝর্না 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779371"/>
            <a:ext cx="2862261" cy="239282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553200" y="613546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সুপেয় পানি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15114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6" grpId="0"/>
      <p:bldP spid="7" grpId="0"/>
      <p:bldP spid="8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1057870"/>
            <a:ext cx="33528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u="sng" dirty="0" smtClean="0">
                <a:solidFill>
                  <a:schemeClr val="tx2">
                    <a:lumMod val="50000"/>
                  </a:schemeClr>
                </a:solidFill>
              </a:rPr>
              <a:t>একক কাজঃ-  </a:t>
            </a:r>
            <a:endParaRPr lang="en-US" sz="5400" u="sng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6400" y="3573959"/>
            <a:ext cx="541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প্রশ্নঃ পানির ধর্ম গুলো লিখ ? 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19800" y="1120914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bg2">
                    <a:lumMod val="10000"/>
                  </a:schemeClr>
                </a:solidFill>
              </a:rPr>
              <a:t>সময় -০৩ মিনিট </a:t>
            </a:r>
            <a:endParaRPr lang="en-US" sz="40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94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282" y="304800"/>
            <a:ext cx="23577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i="1" u="sng" dirty="0" smtClean="0">
                <a:solidFill>
                  <a:schemeClr val="accent2">
                    <a:lumMod val="75000"/>
                  </a:schemeClr>
                </a:solidFill>
              </a:rPr>
              <a:t>সমাধানঃ</a:t>
            </a:r>
            <a:r>
              <a:rPr lang="bn-BD" sz="6000" dirty="0" smtClean="0"/>
              <a:t> </a:t>
            </a:r>
            <a:endParaRPr lang="en-US" sz="60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45283025"/>
              </p:ext>
            </p:extLst>
          </p:nvPr>
        </p:nvGraphicFramePr>
        <p:xfrm>
          <a:off x="1371600" y="2565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/>
          <p:cNvSpPr/>
          <p:nvPr/>
        </p:nvSpPr>
        <p:spPr>
          <a:xfrm>
            <a:off x="3962400" y="1701463"/>
            <a:ext cx="3276600" cy="9655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/>
              <a:t>নিচের দিকে ধাবিত হয় </a:t>
            </a:r>
            <a:endParaRPr lang="en-US" sz="3200" b="1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3124200" y="23241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124200" y="2324100"/>
            <a:ext cx="0" cy="1104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176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2026" y="304800"/>
            <a:ext cx="5867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b="1" u="sng" dirty="0" smtClean="0">
                <a:solidFill>
                  <a:schemeClr val="tx2"/>
                </a:solidFill>
                <a:latin typeface="+mj-lt"/>
              </a:rPr>
              <a:t>এখন নিচের </a:t>
            </a:r>
            <a:r>
              <a:rPr lang="bn-BD" sz="4400" b="1" u="sng" dirty="0">
                <a:solidFill>
                  <a:schemeClr val="tx2"/>
                </a:solidFill>
                <a:latin typeface="+mj-lt"/>
              </a:rPr>
              <a:t>ছবি গুলো লক্ষ্য </a:t>
            </a:r>
            <a:r>
              <a:rPr lang="bn-BD" sz="4400" b="1" u="sng" dirty="0" smtClean="0">
                <a:solidFill>
                  <a:schemeClr val="tx2"/>
                </a:solidFill>
                <a:latin typeface="+mj-lt"/>
              </a:rPr>
              <a:t>কর- </a:t>
            </a:r>
            <a:r>
              <a:rPr lang="bn-BD" sz="4400" b="1" dirty="0" smtClean="0">
                <a:solidFill>
                  <a:schemeClr val="tx2"/>
                </a:solidFill>
                <a:latin typeface="+mj-lt"/>
              </a:rPr>
              <a:t> </a:t>
            </a:r>
            <a:endParaRPr lang="en-US" sz="4400" b="1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5410200" y="3649476"/>
            <a:ext cx="2905445" cy="8125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71600"/>
            <a:ext cx="3764044" cy="2819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940"/>
          <a:stretch/>
        </p:blipFill>
        <p:spPr>
          <a:xfrm>
            <a:off x="711575" y="4419600"/>
            <a:ext cx="6832225" cy="165847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371600"/>
            <a:ext cx="3968044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1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134070"/>
            <a:ext cx="36576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জোড়ায় কাজঃ-  </a:t>
            </a:r>
            <a:endParaRPr lang="en-US" sz="5400" u="sng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3969603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chemeClr val="accent4">
                    <a:lumMod val="75000"/>
                  </a:schemeClr>
                </a:solidFill>
              </a:rPr>
              <a:t>প্রশ্নঃ- পানির রাসায়নিক গঠন অঙ্কন কর ? </a:t>
            </a:r>
            <a:endParaRPr lang="en-US" sz="4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86400" y="1219200"/>
            <a:ext cx="350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bg2">
                    <a:lumMod val="10000"/>
                  </a:schemeClr>
                </a:solidFill>
              </a:rPr>
              <a:t>সময় – ০৫ মিনিট </a:t>
            </a:r>
            <a:endParaRPr lang="en-US" sz="4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58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685800"/>
            <a:ext cx="2324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u="sng" dirty="0" smtClean="0">
                <a:solidFill>
                  <a:srgbClr val="002060"/>
                </a:solidFill>
              </a:rPr>
              <a:t>সমাধানঃ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429000" y="2138064"/>
            <a:ext cx="2057400" cy="1976735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733800" y="274320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অক্সিজেন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5105400" y="4495800"/>
            <a:ext cx="1638300" cy="1524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19428" y="4865876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হাইড্রোজেন</a:t>
            </a:r>
            <a:endParaRPr lang="en-US" sz="2800" dirty="0"/>
          </a:p>
        </p:txBody>
      </p:sp>
      <p:sp>
        <p:nvSpPr>
          <p:cNvPr id="10" name="Oval 9"/>
          <p:cNvSpPr/>
          <p:nvPr/>
        </p:nvSpPr>
        <p:spPr>
          <a:xfrm>
            <a:off x="2209800" y="4451628"/>
            <a:ext cx="1524000" cy="1524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209800" y="4952018"/>
            <a:ext cx="1485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হাইড্রোজেন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4" name="Left-Right Arrow 13"/>
          <p:cNvSpPr/>
          <p:nvPr/>
        </p:nvSpPr>
        <p:spPr>
          <a:xfrm rot="3265661">
            <a:off x="4818311" y="4134043"/>
            <a:ext cx="859938" cy="263705"/>
          </a:xfrm>
          <a:prstGeom prst="leftRight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-Right Arrow 15"/>
          <p:cNvSpPr/>
          <p:nvPr/>
        </p:nvSpPr>
        <p:spPr>
          <a:xfrm rot="18434372">
            <a:off x="3153965" y="4134084"/>
            <a:ext cx="873723" cy="269328"/>
          </a:xfrm>
          <a:prstGeom prst="leftRightArrow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37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10" grpId="0" animBg="1"/>
      <p:bldP spid="11" grpId="0"/>
      <p:bldP spid="14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0" y="533400"/>
            <a:ext cx="4724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u="sng" dirty="0">
                <a:solidFill>
                  <a:schemeClr val="tx2">
                    <a:lumMod val="75000"/>
                  </a:schemeClr>
                </a:solidFill>
              </a:rPr>
              <a:t>নিচের ছবি গুলো লক্ষ্য কর- </a:t>
            </a:r>
            <a:endParaRPr lang="en-US" sz="4000" u="sng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19200"/>
            <a:ext cx="3332536" cy="19811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64" y="3810000"/>
            <a:ext cx="3332536" cy="22872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102" y="3886201"/>
            <a:ext cx="3222498" cy="21444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102" y="1219200"/>
            <a:ext cx="3222498" cy="1981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81732" y="3200400"/>
            <a:ext cx="1437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/>
              <a:t>সাগর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72200" y="31242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খাল-বিল 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1557034" y="6096000"/>
            <a:ext cx="881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/>
              <a:t>নদী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553200" y="60198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/>
              <a:t>বৃষ্টি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24436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0"/>
          <a:stretch/>
        </p:blipFill>
        <p:spPr>
          <a:xfrm>
            <a:off x="152401" y="1371601"/>
            <a:ext cx="3810000" cy="381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9" y="1371600"/>
            <a:ext cx="4565175" cy="381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95399" y="5257800"/>
            <a:ext cx="1143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/>
              <a:t>পুকুর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5486400" y="52578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ভূ-গর্ভস্থ পানি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7905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3887450"/>
            <a:ext cx="7315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bn-BD" sz="4400" b="1" dirty="0" smtClean="0">
                <a:solidFill>
                  <a:schemeClr val="accent2">
                    <a:lumMod val="50000"/>
                  </a:schemeClr>
                </a:solidFill>
              </a:rPr>
              <a:t>লবনাক্ত ও মিঠা পানির  উৎস গুলির                                            তালিকা তৈরী কর ? </a:t>
            </a:r>
            <a:endParaRPr lang="en-US" sz="4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152400" y="419380"/>
            <a:ext cx="6019800" cy="2111188"/>
          </a:xfrm>
          <a:prstGeom prst="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5400" u="sng" dirty="0" smtClean="0"/>
              <a:t>দলগত </a:t>
            </a:r>
            <a:r>
              <a:rPr lang="bn-BD" sz="5400" u="sng" dirty="0"/>
              <a:t>কাজঃ </a:t>
            </a:r>
            <a:r>
              <a:rPr lang="bn-BD" u="sng" dirty="0"/>
              <a:t>- </a:t>
            </a:r>
            <a:endParaRPr lang="en-US" u="sng" dirty="0"/>
          </a:p>
        </p:txBody>
      </p:sp>
      <p:sp>
        <p:nvSpPr>
          <p:cNvPr id="2" name="TextBox 1"/>
          <p:cNvSpPr txBox="1"/>
          <p:nvPr/>
        </p:nvSpPr>
        <p:spPr>
          <a:xfrm>
            <a:off x="5715000" y="1447800"/>
            <a:ext cx="3276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সময় – ০৭ মিনিট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0832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33600" y="2810871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accent2">
                    <a:lumMod val="75000"/>
                  </a:schemeClr>
                </a:solidFill>
              </a:rPr>
              <a:t>মিঠাঃ</a:t>
            </a:r>
            <a:r>
              <a:rPr lang="bn-BD" sz="4000" dirty="0" smtClean="0"/>
              <a:t>  নলকূপ, পুকুর, নদী, বৃষ্টি, খাল-বিল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1200" y="4343400"/>
            <a:ext cx="617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accent2">
                    <a:lumMod val="75000"/>
                  </a:schemeClr>
                </a:solidFill>
              </a:rPr>
              <a:t>লোনাঃ</a:t>
            </a:r>
            <a:r>
              <a:rPr lang="bn-BD" sz="4000" dirty="0" smtClean="0"/>
              <a:t> </a:t>
            </a:r>
            <a:r>
              <a:rPr lang="en-US" sz="4000" dirty="0" smtClean="0"/>
              <a:t> </a:t>
            </a:r>
            <a:r>
              <a:rPr lang="bn-BD" sz="4000" dirty="0" smtClean="0"/>
              <a:t>সাগর, মহাসাগর, লবনাক্ত  হ্রদ </a:t>
            </a:r>
            <a:endParaRPr lang="en-US" sz="4000" dirty="0"/>
          </a:p>
        </p:txBody>
      </p:sp>
      <p:sp>
        <p:nvSpPr>
          <p:cNvPr id="5" name="Rounded Rectangle 4"/>
          <p:cNvSpPr/>
          <p:nvPr/>
        </p:nvSpPr>
        <p:spPr>
          <a:xfrm>
            <a:off x="990600" y="228600"/>
            <a:ext cx="3429000" cy="14478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00200" y="524470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/>
              <a:t>সমাধানঃ</a:t>
            </a:r>
            <a:endParaRPr lang="en-US" sz="5400" dirty="0"/>
          </a:p>
        </p:txBody>
      </p:sp>
      <p:sp>
        <p:nvSpPr>
          <p:cNvPr id="7" name="Right Arrow 6"/>
          <p:cNvSpPr/>
          <p:nvPr/>
        </p:nvSpPr>
        <p:spPr>
          <a:xfrm>
            <a:off x="228600" y="2743200"/>
            <a:ext cx="1524000" cy="646331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264459" y="4357719"/>
            <a:ext cx="1524000" cy="646331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6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1876" y="1847671"/>
            <a:ext cx="56455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5">
                    <a:lumMod val="50000"/>
                  </a:schemeClr>
                </a:solidFill>
              </a:rPr>
              <a:t>১। পৃথিবী পৃষ্ঠের কত ভাগ পানি ? </a:t>
            </a:r>
          </a:p>
          <a:p>
            <a:r>
              <a:rPr lang="bn-BD" sz="3200" dirty="0" smtClean="0">
                <a:solidFill>
                  <a:schemeClr val="accent5">
                    <a:lumMod val="50000"/>
                  </a:schemeClr>
                </a:solidFill>
              </a:rPr>
              <a:t>(ক) ৭০% (খ) ৭৫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%</a:t>
            </a:r>
            <a:r>
              <a:rPr lang="bn-BD" sz="3200" dirty="0" smtClean="0">
                <a:solidFill>
                  <a:schemeClr val="accent5">
                    <a:lumMod val="50000"/>
                  </a:schemeClr>
                </a:solidFill>
              </a:rPr>
              <a:t> (গ) ৮০% (ঘ)  ৮৫% </a:t>
            </a:r>
            <a:endParaRPr lang="en-US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2279028"/>
            <a:ext cx="625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tx2">
                    <a:lumMod val="75000"/>
                  </a:schemeClr>
                </a:solidFill>
              </a:rPr>
              <a:t>∙</a:t>
            </a:r>
            <a:r>
              <a:rPr lang="bn-BD" sz="32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3417332"/>
            <a:ext cx="53407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5">
                    <a:lumMod val="50000"/>
                  </a:schemeClr>
                </a:solidFill>
              </a:rPr>
              <a:t>২।  কোন কোন  মৌল নিয়ে পানি গঠিত-  </a:t>
            </a:r>
            <a:endParaRPr lang="en-US" sz="3200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bn-BD" sz="3200" dirty="0" smtClean="0">
                <a:solidFill>
                  <a:schemeClr val="accent5">
                    <a:lumMod val="50000"/>
                  </a:schemeClr>
                </a:solidFill>
              </a:rPr>
              <a:t>(ক) অক্সিজেন ও হাইড্রোজেন              (খ) অক্সিজেন ও নাইট্রোজেন                           </a:t>
            </a:r>
          </a:p>
          <a:p>
            <a:r>
              <a:rPr lang="bn-BD" sz="3200" dirty="0" smtClean="0">
                <a:solidFill>
                  <a:schemeClr val="accent5">
                    <a:lumMod val="50000"/>
                  </a:schemeClr>
                </a:solidFill>
              </a:rPr>
              <a:t>(গ) হাইড্রোজেন ও নাইট্রোজেন            (ঘ) হাইড্রোজেন  </a:t>
            </a:r>
            <a:r>
              <a:rPr lang="bn-BD" sz="3200" dirty="0">
                <a:solidFill>
                  <a:schemeClr val="accent5">
                    <a:lumMod val="50000"/>
                  </a:schemeClr>
                </a:solidFill>
              </a:rPr>
              <a:t>ও </a:t>
            </a:r>
            <a:r>
              <a:rPr lang="bn-BD" sz="32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bn-BD" sz="3200" dirty="0">
                <a:solidFill>
                  <a:schemeClr val="accent5">
                    <a:lumMod val="50000"/>
                  </a:schemeClr>
                </a:solidFill>
              </a:rPr>
              <a:t>হাইড্রোজেন  </a:t>
            </a:r>
            <a:endParaRPr lang="en-US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100" y="3859125"/>
            <a:ext cx="5401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tx2">
                    <a:lumMod val="75000"/>
                  </a:schemeClr>
                </a:solidFill>
              </a:rPr>
              <a:t>∙</a:t>
            </a:r>
          </a:p>
        </p:txBody>
      </p:sp>
      <p:sp>
        <p:nvSpPr>
          <p:cNvPr id="11" name="Flowchart: Decision 10"/>
          <p:cNvSpPr/>
          <p:nvPr/>
        </p:nvSpPr>
        <p:spPr>
          <a:xfrm>
            <a:off x="457200" y="228600"/>
            <a:ext cx="4114800" cy="1447800"/>
          </a:xfrm>
          <a:prstGeom prst="flowChartDecisio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676400" y="45720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/>
              <a:t>মূল্যায়নঃ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83987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113" y="2624138"/>
            <a:ext cx="2262187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609600" y="1143000"/>
            <a:ext cx="4572000" cy="4524315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r>
              <a:rPr lang="bn-BD" sz="3600" dirty="0">
                <a:solidFill>
                  <a:schemeClr val="accent5">
                    <a:lumMod val="50000"/>
                  </a:schemeClr>
                </a:solidFill>
              </a:rPr>
              <a:t>৩</a:t>
            </a:r>
            <a:r>
              <a:rPr lang="bn-BD" sz="3600" dirty="0" smtClean="0">
                <a:solidFill>
                  <a:schemeClr val="accent5">
                    <a:lumMod val="50000"/>
                  </a:schemeClr>
                </a:solidFill>
              </a:rPr>
              <a:t>।  মিঠা </a:t>
            </a:r>
            <a:r>
              <a:rPr lang="bn-BD" sz="3600" dirty="0">
                <a:solidFill>
                  <a:schemeClr val="accent5">
                    <a:lumMod val="50000"/>
                  </a:schemeClr>
                </a:solidFill>
              </a:rPr>
              <a:t>পানির উৎস </a:t>
            </a:r>
          </a:p>
          <a:p>
            <a:pPr marL="400050" indent="-400050">
              <a:buFont typeface="+mj-lt"/>
              <a:buAutoNum type="romanLcPeriod"/>
            </a:pPr>
            <a:r>
              <a:rPr lang="bn-BD" sz="3600" dirty="0" smtClean="0">
                <a:solidFill>
                  <a:schemeClr val="accent5">
                    <a:lumMod val="50000"/>
                  </a:schemeClr>
                </a:solidFill>
              </a:rPr>
              <a:t>   ভূ-গর্ভস্থ</a:t>
            </a:r>
            <a:endParaRPr lang="bn-BD" sz="3600" dirty="0">
              <a:solidFill>
                <a:schemeClr val="accent5">
                  <a:lumMod val="50000"/>
                </a:schemeClr>
              </a:solidFill>
            </a:endParaRPr>
          </a:p>
          <a:p>
            <a:pPr marL="400050" indent="-400050">
              <a:buFont typeface="+mj-lt"/>
              <a:buAutoNum type="romanLcPeriod"/>
            </a:pPr>
            <a:r>
              <a:rPr lang="bn-BD" sz="3600" dirty="0" smtClean="0">
                <a:solidFill>
                  <a:schemeClr val="accent5">
                    <a:lumMod val="50000"/>
                  </a:schemeClr>
                </a:solidFill>
              </a:rPr>
              <a:t>   বঙ্গোপসাগর </a:t>
            </a:r>
            <a:endParaRPr lang="bn-BD" sz="3600" dirty="0">
              <a:solidFill>
                <a:schemeClr val="accent5">
                  <a:lumMod val="50000"/>
                </a:schemeClr>
              </a:solidFill>
            </a:endParaRPr>
          </a:p>
          <a:p>
            <a:pPr marL="400050" indent="-400050">
              <a:buFont typeface="+mj-lt"/>
              <a:buAutoNum type="romanLcPeriod"/>
            </a:pPr>
            <a:r>
              <a:rPr lang="bn-BD" sz="3600" dirty="0" smtClean="0">
                <a:solidFill>
                  <a:schemeClr val="accent5">
                    <a:lumMod val="50000"/>
                  </a:schemeClr>
                </a:solidFill>
              </a:rPr>
              <a:t> বৃষ্টির পানি </a:t>
            </a:r>
          </a:p>
          <a:p>
            <a:r>
              <a:rPr lang="bn-BD" sz="3600" dirty="0" smtClean="0">
                <a:solidFill>
                  <a:schemeClr val="accent5">
                    <a:lumMod val="50000"/>
                  </a:schemeClr>
                </a:solidFill>
              </a:rPr>
              <a:t>           </a:t>
            </a:r>
          </a:p>
          <a:p>
            <a:r>
              <a:rPr lang="bn-BD" sz="3600" dirty="0" smtClean="0">
                <a:solidFill>
                  <a:schemeClr val="accent5">
                    <a:lumMod val="50000"/>
                  </a:schemeClr>
                </a:solidFill>
              </a:rPr>
              <a:t>নিচের </a:t>
            </a:r>
            <a:r>
              <a:rPr lang="bn-BD" sz="3600" dirty="0">
                <a:solidFill>
                  <a:schemeClr val="accent5">
                    <a:lumMod val="50000"/>
                  </a:schemeClr>
                </a:solidFill>
              </a:rPr>
              <a:t>কোনটি সঠিক  ?</a:t>
            </a:r>
          </a:p>
          <a:p>
            <a:r>
              <a:rPr lang="bn-BD" sz="3600" dirty="0">
                <a:solidFill>
                  <a:schemeClr val="accent5">
                    <a:lumMod val="50000"/>
                  </a:schemeClr>
                </a:solidFill>
              </a:rPr>
              <a:t>(ক)  ! ও !!       (খ) !! ও !!!     (গ) ! ও !!!    </a:t>
            </a:r>
            <a:r>
              <a:rPr lang="bn-BD" sz="3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bn-BD" sz="3600" dirty="0">
                <a:solidFill>
                  <a:schemeClr val="accent5">
                    <a:lumMod val="50000"/>
                  </a:schemeClr>
                </a:solidFill>
              </a:rPr>
              <a:t>(ঘ) ! ,!!  ও !!!    </a:t>
            </a:r>
            <a:endParaRPr lang="en-US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4884003"/>
            <a:ext cx="73289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4800" dirty="0">
                <a:solidFill>
                  <a:schemeClr val="tx2">
                    <a:lumMod val="75000"/>
                  </a:schemeClr>
                </a:solidFill>
              </a:rPr>
              <a:t>∙</a:t>
            </a:r>
            <a:endParaRPr lang="bn-BD" sz="4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52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838200"/>
            <a:ext cx="2819400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u="sng" dirty="0" smtClean="0"/>
              <a:t>বাড়ীর কাজ- </a:t>
            </a:r>
            <a:endParaRPr lang="en-US" sz="5400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2512874"/>
            <a:ext cx="685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bn-BD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শিক্ষক শ্রেণীতে পানির সাথে বালি , লবন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,</a:t>
            </a:r>
            <a:r>
              <a:rPr lang="bn-BD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চিনি ইত্যাদি মিশিয়ে দেখালেন যে ,বেশীর ভাগ উপাদানই পানিতে মিশ্রিত হয় । 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4888468"/>
            <a:ext cx="594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accent6">
                    <a:lumMod val="50000"/>
                  </a:schemeClr>
                </a:solidFill>
              </a:rPr>
              <a:t>প্রশ্নঃ “পানিকে সার্বজনীন দ্রাবক বলা হয় কেন ” বিশ্লেষণ  কর । </a:t>
            </a:r>
            <a:endParaRPr lang="en-US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Notched Right Arrow 4"/>
          <p:cNvSpPr/>
          <p:nvPr/>
        </p:nvSpPr>
        <p:spPr>
          <a:xfrm>
            <a:off x="381000" y="4953000"/>
            <a:ext cx="762000" cy="533400"/>
          </a:xfrm>
          <a:prstGeom prst="notched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35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304800"/>
            <a:ext cx="4419600" cy="1107996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600" b="1" u="sng" dirty="0" smtClean="0"/>
              <a:t>সবাইকে ধন্যবাদ   </a:t>
            </a:r>
            <a:endParaRPr lang="en-US" sz="6600" b="1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0200"/>
            <a:ext cx="8839200" cy="4699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6894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1103</TotalTime>
  <Words>365</Words>
  <Application>Microsoft Office PowerPoint</Application>
  <PresentationFormat>On-screen Show (4:3)</PresentationFormat>
  <Paragraphs>86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jahangir</cp:lastModifiedBy>
  <cp:revision>154</cp:revision>
  <dcterms:created xsi:type="dcterms:W3CDTF">2006-08-16T00:00:00Z</dcterms:created>
  <dcterms:modified xsi:type="dcterms:W3CDTF">2014-02-06T04:09:12Z</dcterms:modified>
</cp:coreProperties>
</file>